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4"/>
    <p:sldMasterId id="2147483672" r:id="rId35"/>
    <p:sldMasterId id="2147483701" r:id="rId36"/>
    <p:sldMasterId id="2147483740" r:id="rId37"/>
    <p:sldMasterId id="2147483768" r:id="rId38"/>
  </p:sldMasterIdLst>
  <p:notesMasterIdLst>
    <p:notesMasterId r:id="rId44"/>
  </p:notesMasterIdLst>
  <p:handoutMasterIdLst>
    <p:handoutMasterId r:id="rId45"/>
  </p:handoutMasterIdLst>
  <p:sldIdLst>
    <p:sldId id="301" r:id="rId39"/>
    <p:sldId id="289" r:id="rId40"/>
    <p:sldId id="293" r:id="rId41"/>
    <p:sldId id="308" r:id="rId42"/>
    <p:sldId id="2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story of DevOps" id="{0CCE55FF-82D4-44B0-9632-2578675686BD}">
          <p14:sldIdLst>
            <p14:sldId id="301"/>
            <p14:sldId id="289"/>
            <p14:sldId id="293"/>
            <p14:sldId id="30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3292" autoAdjust="0"/>
  </p:normalViewPr>
  <p:slideViewPr>
    <p:cSldViewPr snapToGrid="0">
      <p:cViewPr varScale="1">
        <p:scale>
          <a:sx n="53" d="100"/>
          <a:sy n="53" d="100"/>
        </p:scale>
        <p:origin x="1350"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4.xml"/><Relationship Id="rId47"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2.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5.xml"/><Relationship Id="rId48" Type="http://schemas.openxmlformats.org/officeDocument/2006/relationships/theme" Target="theme/theme1.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ustomXml" Target="../../customXml/item5.xml"/><Relationship Id="rId7" Type="http://schemas.openxmlformats.org/officeDocument/2006/relationships/image" Target="../media/image3.png"/><Relationship Id="rId2" Type="http://schemas.openxmlformats.org/officeDocument/2006/relationships/customXml" Target="../../customXml/item23.xml"/><Relationship Id="rId1" Type="http://schemas.openxmlformats.org/officeDocument/2006/relationships/customXml" Target="../../customXml/item8.xml"/><Relationship Id="rId6" Type="http://schemas.openxmlformats.org/officeDocument/2006/relationships/slideMaster" Target="../slideMasters/slideMaster2.xml"/><Relationship Id="rId5" Type="http://schemas.openxmlformats.org/officeDocument/2006/relationships/customXml" Target="../../customXml/item22.xml"/><Relationship Id="rId4" Type="http://schemas.openxmlformats.org/officeDocument/2006/relationships/customXml" Target="../../customXml/item1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3.png"/><Relationship Id="rId2" Type="http://schemas.openxmlformats.org/officeDocument/2006/relationships/customXml" Target="../../customXml/item27.xml"/><Relationship Id="rId1" Type="http://schemas.openxmlformats.org/officeDocument/2006/relationships/customXml" Target="../../customXml/item7.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3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3.png"/><Relationship Id="rId2" Type="http://schemas.openxmlformats.org/officeDocument/2006/relationships/customXml" Target="../../customXml/item26.xml"/><Relationship Id="rId1" Type="http://schemas.openxmlformats.org/officeDocument/2006/relationships/customXml" Target="../../customXml/item29.xml"/><Relationship Id="rId6" Type="http://schemas.openxmlformats.org/officeDocument/2006/relationships/slideMaster" Target="../slideMasters/slideMaster2.xml"/><Relationship Id="rId5" Type="http://schemas.openxmlformats.org/officeDocument/2006/relationships/customXml" Target="../../customXml/item18.xml"/><Relationship Id="rId4" Type="http://schemas.openxmlformats.org/officeDocument/2006/relationships/customXml" Target="../../customXml/item4.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3.png"/><Relationship Id="rId2" Type="http://schemas.openxmlformats.org/officeDocument/2006/relationships/customXml" Target="../../customXml/item15.xml"/><Relationship Id="rId1" Type="http://schemas.openxmlformats.org/officeDocument/2006/relationships/customXml" Target="../../customXml/item14.xml"/><Relationship Id="rId6" Type="http://schemas.openxmlformats.org/officeDocument/2006/relationships/slideMaster" Target="../slideMasters/slideMaster2.xml"/><Relationship Id="rId5" Type="http://schemas.openxmlformats.org/officeDocument/2006/relationships/customXml" Target="../../customXml/item30.xml"/><Relationship Id="rId4" Type="http://schemas.openxmlformats.org/officeDocument/2006/relationships/customXml" Target="../../customXml/item32.xml"/></Relationships>
</file>

<file path=ppt/slideLayouts/_rels/slideLayout14.xml.rels><?xml version="1.0" encoding="UTF-8" standalone="yes"?>
<Relationships xmlns="http://schemas.openxmlformats.org/package/2006/relationships"><Relationship Id="rId3" Type="http://schemas.openxmlformats.org/officeDocument/2006/relationships/customXml" Target="../../customXml/item19.xml"/><Relationship Id="rId7" Type="http://schemas.openxmlformats.org/officeDocument/2006/relationships/image" Target="../media/image4.png"/><Relationship Id="rId2" Type="http://schemas.openxmlformats.org/officeDocument/2006/relationships/customXml" Target="../../customXml/item33.xml"/><Relationship Id="rId1" Type="http://schemas.openxmlformats.org/officeDocument/2006/relationships/customXml" Target="../../customXml/item25.xml"/><Relationship Id="rId6" Type="http://schemas.openxmlformats.org/officeDocument/2006/relationships/slideMaster" Target="../slideMasters/slideMaster2.xml"/><Relationship Id="rId5" Type="http://schemas.openxmlformats.org/officeDocument/2006/relationships/customXml" Target="../../customXml/item3.xml"/><Relationship Id="rId4" Type="http://schemas.openxmlformats.org/officeDocument/2006/relationships/customXml" Target="../../customXml/item2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4.png"/><Relationship Id="rId2" Type="http://schemas.openxmlformats.org/officeDocument/2006/relationships/customXml" Target="../../customXml/item2.xml"/><Relationship Id="rId1" Type="http://schemas.openxmlformats.org/officeDocument/2006/relationships/customXml" Target="../../customXml/item6.xml"/><Relationship Id="rId6" Type="http://schemas.openxmlformats.org/officeDocument/2006/relationships/slideMaster" Target="../slideMasters/slideMaster2.xml"/><Relationship Id="rId5" Type="http://schemas.openxmlformats.org/officeDocument/2006/relationships/customXml" Target="../../customXml/item20.xml"/><Relationship Id="rId4" Type="http://schemas.openxmlformats.org/officeDocument/2006/relationships/customXml" Target="../../customXml/item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264946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3024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670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59124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302" y="301617"/>
            <a:ext cx="1813243" cy="387120"/>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1458" y="2198790"/>
            <a:ext cx="4129660" cy="4130246"/>
          </a:xfrm>
          <a:prstGeom prst="rect">
            <a:avLst/>
          </a:prstGeom>
        </p:spPr>
      </p:pic>
    </p:spTree>
    <p:extLst>
      <p:ext uri="{BB962C8B-B14F-4D97-AF65-F5344CB8AC3E}">
        <p14:creationId xmlns:p14="http://schemas.microsoft.com/office/powerpoint/2010/main" val="194830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695" y="-7121"/>
            <a:ext cx="12206695" cy="6860591"/>
          </a:xfrm>
          <a:prstGeom prst="rect">
            <a:avLst/>
          </a:prstGeom>
        </p:spPr>
      </p:pic>
      <p:sp>
        <p:nvSpPr>
          <p:cNvPr id="22" name="Rectangle 21"/>
          <p:cNvSpPr/>
          <p:nvPr userDrawn="1"/>
        </p:nvSpPr>
        <p:spPr bwMode="gray">
          <a:xfrm>
            <a:off x="147848" y="2017242"/>
            <a:ext cx="6301114" cy="3586208"/>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60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389" y="324239"/>
            <a:ext cx="1064610" cy="227386"/>
          </a:xfrm>
          <a:prstGeom prst="rect">
            <a:avLst/>
          </a:prstGeom>
        </p:spPr>
      </p:pic>
      <p:sp>
        <p:nvSpPr>
          <p:cNvPr id="26" name="Title 1"/>
          <p:cNvSpPr>
            <a:spLocks noGrp="1"/>
          </p:cNvSpPr>
          <p:nvPr>
            <p:ph type="title" hasCustomPrompt="1"/>
          </p:nvPr>
        </p:nvSpPr>
        <p:spPr>
          <a:xfrm>
            <a:off x="269302" y="2075840"/>
            <a:ext cx="6003179" cy="1801436"/>
          </a:xfrm>
          <a:noFill/>
        </p:spPr>
        <p:txBody>
          <a:bodyPr lIns="146304" tIns="91440" rIns="146304" bIns="91440" anchor="t" anchorCtr="0"/>
          <a:lstStyle>
            <a:lvl1pPr>
              <a:defRPr sz="4117" spc="-98"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69302" y="4593941"/>
            <a:ext cx="6003179" cy="884990"/>
          </a:xfrm>
          <a:noFill/>
        </p:spPr>
        <p:txBody>
          <a:bodyPr lIns="146304" tIns="109728" rIns="146304" bIns="109728" anchor="b">
            <a:noAutofit/>
          </a:bodyPr>
          <a:lstStyle>
            <a:lvl1pPr marL="0" indent="0">
              <a:spcBef>
                <a:spcPts val="0"/>
              </a:spcBef>
              <a:buNone/>
              <a:defRPr sz="1961"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62210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577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835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23093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362636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999320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08513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695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846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bg1"/>
                </a:solidFill>
              </a:defRPr>
            </a:lvl1pPr>
            <a:lvl2pPr marL="0" indent="0">
              <a:spcBef>
                <a:spcPts val="1059"/>
              </a:spcBef>
              <a:buNone/>
              <a:defRPr sz="1961">
                <a:solidFill>
                  <a:schemeClr val="bg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1458" y="2158155"/>
            <a:ext cx="4107828" cy="4211517"/>
          </a:xfrm>
          <a:prstGeom prst="rect">
            <a:avLst/>
          </a:prstGeom>
        </p:spPr>
      </p:pic>
    </p:spTree>
    <p:extLst>
      <p:ext uri="{BB962C8B-B14F-4D97-AF65-F5344CB8AC3E}">
        <p14:creationId xmlns:p14="http://schemas.microsoft.com/office/powerpoint/2010/main" val="18483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98537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1581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83000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10850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06606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9072604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060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9345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0448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6244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3803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8267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5644463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940459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13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40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597383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9580970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64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3108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22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943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6984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367540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52792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2566F-65E1-BE4D-8686-1C9E6D0A00EC}" type="datetimeFigureOut">
              <a:rPr lang="en-US" smtClean="0"/>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B9D37-AD6D-874E-B178-3335CC8712AE}" type="slidenum">
              <a:rPr lang="en-US" smtClean="0"/>
              <a:t>‹#›</a:t>
            </a:fld>
            <a:endParaRPr lang="en-US"/>
          </a:p>
        </p:txBody>
      </p:sp>
    </p:spTree>
    <p:extLst>
      <p:ext uri="{BB962C8B-B14F-4D97-AF65-F5344CB8AC3E}">
        <p14:creationId xmlns:p14="http://schemas.microsoft.com/office/powerpoint/2010/main" val="89472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7514489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697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49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137182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29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769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29472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98509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45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635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754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2850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5787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5945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294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90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22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2354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9386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203553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76965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185246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079258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76653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73454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82549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8520923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2309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831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823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67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12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23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029238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9"/>
            <a:ext cx="11151918" cy="771152"/>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4" y="1402082"/>
            <a:ext cx="11151918"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9039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705"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3"/>
            <a:ext cx="8964248" cy="2701124"/>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31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bg1"/>
                </a:solidFill>
                <a:latin typeface="Segoe UI" pitchFamily="34" charset="0"/>
                <a:cs typeface="Segoe UI" pitchFamily="34" charset="0"/>
              </a:defRPr>
            </a:lvl1pPr>
          </a:lstStyle>
          <a:p>
            <a:r>
              <a:rPr lang="fr-FR"/>
              <a:t>Cliquez pour modifier le style du titre</a:t>
            </a:r>
          </a:p>
        </p:txBody>
      </p:sp>
      <p:sp>
        <p:nvSpPr>
          <p:cNvPr id="3" name="Espace réservé du contenu 2"/>
          <p:cNvSpPr>
            <a:spLocks noGrp="1"/>
          </p:cNvSpPr>
          <p:nvPr>
            <p:ph idx="1"/>
          </p:nvPr>
        </p:nvSpPr>
        <p:spPr>
          <a:xfrm>
            <a:off x="269241" y="1189177"/>
            <a:ext cx="11653521" cy="2727993"/>
          </a:xfrm>
        </p:spPr>
        <p:txBody>
          <a:bodyPr/>
          <a:lstStyle>
            <a:lvl1pPr>
              <a:defRPr>
                <a:solidFill>
                  <a:schemeClr val="bg1"/>
                </a:solidFill>
                <a:latin typeface="Segoe UI" pitchFamily="34" charset="0"/>
                <a:cs typeface="Segoe UI" pitchFamily="34" charset="0"/>
              </a:defRPr>
            </a:lvl1pPr>
            <a:lvl2pPr>
              <a:defRPr>
                <a:solidFill>
                  <a:schemeClr val="bg1"/>
                </a:solidFill>
                <a:latin typeface="Segoe UI" pitchFamily="34" charset="0"/>
                <a:cs typeface="Segoe UI" pitchFamily="34" charset="0"/>
              </a:defRPr>
            </a:lvl2pPr>
            <a:lvl3pPr>
              <a:defRPr>
                <a:solidFill>
                  <a:schemeClr val="bg1"/>
                </a:solidFill>
                <a:latin typeface="Segoe UI" pitchFamily="34" charset="0"/>
                <a:cs typeface="Segoe UI" pitchFamily="34" charset="0"/>
              </a:defRPr>
            </a:lvl3pPr>
            <a:lvl4pPr>
              <a:defRPr>
                <a:solidFill>
                  <a:schemeClr val="bg1"/>
                </a:solidFill>
                <a:latin typeface="Segoe UI" pitchFamily="34" charset="0"/>
                <a:cs typeface="Segoe UI" pitchFamily="34" charset="0"/>
              </a:defRPr>
            </a:lvl4pPr>
            <a:lvl5pPr>
              <a:defRPr>
                <a:solidFill>
                  <a:schemeClr val="bg1"/>
                </a:solidFill>
                <a:latin typeface="Segoe UI" pitchFamily="34" charset="0"/>
                <a:cs typeface="Segoe U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pPr defTabSz="914367"/>
            <a:fld id="{391B1CEF-A932-4551-99DD-5098C6F260CB}" type="datetimeFigureOut">
              <a:rPr lang="fr-FR" smtClean="0">
                <a:solidFill>
                  <a:srgbClr val="FFFFFF"/>
                </a:solidFill>
              </a:rPr>
              <a:pPr defTabSz="914367"/>
              <a:t>07/05/2016</a:t>
            </a:fld>
            <a:endParaRPr lang="fr-FR">
              <a:solidFill>
                <a:srgbClr val="FFFFFF"/>
              </a:solidFill>
            </a:endParaRPr>
          </a:p>
        </p:txBody>
      </p:sp>
      <p:sp>
        <p:nvSpPr>
          <p:cNvPr id="5" name="Espace réservé du pied de page 4"/>
          <p:cNvSpPr>
            <a:spLocks noGrp="1"/>
          </p:cNvSpPr>
          <p:nvPr>
            <p:ph type="ftr" sz="quarter" idx="11"/>
          </p:nvPr>
        </p:nvSpPr>
        <p:spPr>
          <a:xfrm>
            <a:off x="4165601" y="6356351"/>
            <a:ext cx="3860800" cy="365125"/>
          </a:xfrm>
          <a:prstGeom prst="rect">
            <a:avLst/>
          </a:prstGeom>
        </p:spPr>
        <p:txBody>
          <a:bodyPr/>
          <a:lstStyle/>
          <a:p>
            <a:pPr defTabSz="914367"/>
            <a:endParaRPr lang="fr-FR">
              <a:solidFill>
                <a:srgbClr val="FFFFFF"/>
              </a:solidFill>
            </a:endParaRPr>
          </a:p>
        </p:txBody>
      </p:sp>
      <p:sp>
        <p:nvSpPr>
          <p:cNvPr id="6" name="Espace réservé du numéro de diapositive 5"/>
          <p:cNvSpPr>
            <a:spLocks noGrp="1"/>
          </p:cNvSpPr>
          <p:nvPr>
            <p:ph type="sldNum" sz="quarter" idx="12"/>
          </p:nvPr>
        </p:nvSpPr>
        <p:spPr>
          <a:xfrm>
            <a:off x="8737601" y="6356351"/>
            <a:ext cx="2844800" cy="365125"/>
          </a:xfrm>
          <a:prstGeom prst="rect">
            <a:avLst/>
          </a:prstGeom>
        </p:spPr>
        <p:txBody>
          <a:bodyPr/>
          <a:lstStyle/>
          <a:p>
            <a:pPr defTabSz="914367"/>
            <a:fld id="{12DFF769-A997-43D2-897B-87BFEF3B2A5A}" type="slidenum">
              <a:rPr lang="fr-FR" smtClean="0">
                <a:solidFill>
                  <a:srgbClr val="FFFFFF"/>
                </a:solidFill>
              </a:rPr>
              <a:pPr defTabSz="914367"/>
              <a:t>‹#›</a:t>
            </a:fld>
            <a:endParaRPr lang="fr-FR">
              <a:solidFill>
                <a:srgbClr val="FFFFFF"/>
              </a:solidFill>
            </a:endParaRPr>
          </a:p>
        </p:txBody>
      </p:sp>
    </p:spTree>
    <p:extLst>
      <p:ext uri="{BB962C8B-B14F-4D97-AF65-F5344CB8AC3E}">
        <p14:creationId xmlns:p14="http://schemas.microsoft.com/office/powerpoint/2010/main" val="145282473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495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72582163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0899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2205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00872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038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673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546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3848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29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436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5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0686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7680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351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4028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7720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121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4162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3039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231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099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5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21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79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tags" Target="../tags/tag10.xml"/><Relationship Id="rId21" Type="http://schemas.openxmlformats.org/officeDocument/2006/relationships/slideLayout" Target="../slideLayouts/slideLayout30.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17.xml"/><Relationship Id="rId51" Type="http://schemas.openxmlformats.org/officeDocument/2006/relationships/tags" Target="../tags/tag2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9.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image" Target="../media/image1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27.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4050971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03759343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367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328776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History of DevOps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93672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DevOps</a:t>
            </a:r>
          </a:p>
        </p:txBody>
      </p:sp>
      <p:sp>
        <p:nvSpPr>
          <p:cNvPr id="8" name="Line Callout 2 7"/>
          <p:cNvSpPr/>
          <p:nvPr/>
        </p:nvSpPr>
        <p:spPr>
          <a:xfrm>
            <a:off x="411757" y="1389962"/>
            <a:ext cx="2886419" cy="1817783"/>
          </a:xfrm>
          <a:prstGeom prst="borderCallout2">
            <a:avLst>
              <a:gd name="adj1" fmla="val 100414"/>
              <a:gd name="adj2" fmla="val 62819"/>
              <a:gd name="adj3" fmla="val 108521"/>
              <a:gd name="adj4" fmla="val 72424"/>
              <a:gd name="adj5" fmla="val 122983"/>
              <a:gd name="adj6" fmla="val 7214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Agile Conference 2008</a:t>
            </a:r>
          </a:p>
          <a:p>
            <a:pPr algn="ctr"/>
            <a:r>
              <a:rPr lang="en-US" dirty="0"/>
              <a:t>Patrick </a:t>
            </a:r>
            <a:r>
              <a:rPr lang="en-US" dirty="0" err="1"/>
              <a:t>Debois</a:t>
            </a:r>
            <a:r>
              <a:rPr lang="en-US" dirty="0"/>
              <a:t> and Andrew Shafer discuss “Agile Infrastructure”</a:t>
            </a:r>
          </a:p>
        </p:txBody>
      </p:sp>
      <p:sp>
        <p:nvSpPr>
          <p:cNvPr id="9" name="Line Callout 2 8"/>
          <p:cNvSpPr/>
          <p:nvPr/>
        </p:nvSpPr>
        <p:spPr>
          <a:xfrm>
            <a:off x="1433382" y="4301198"/>
            <a:ext cx="2886419" cy="1817783"/>
          </a:xfrm>
          <a:prstGeom prst="borderCallout2">
            <a:avLst>
              <a:gd name="adj1" fmla="val -112"/>
              <a:gd name="adj2" fmla="val 43375"/>
              <a:gd name="adj3" fmla="val -14804"/>
              <a:gd name="adj4" fmla="val 77758"/>
              <a:gd name="adj5" fmla="val -36263"/>
              <a:gd name="adj6" fmla="val 77885"/>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Velocity 2009</a:t>
            </a:r>
          </a:p>
          <a:p>
            <a:pPr algn="ctr"/>
            <a:r>
              <a:rPr lang="en-US" dirty="0"/>
              <a:t>John </a:t>
            </a:r>
            <a:r>
              <a:rPr lang="en-US" dirty="0" err="1"/>
              <a:t>Allspaw</a:t>
            </a:r>
            <a:r>
              <a:rPr lang="en-US" dirty="0"/>
              <a:t> and Paul Hammond present “10 Deploys per Day: Dev and Ops Cooperation at Flickr”</a:t>
            </a:r>
          </a:p>
        </p:txBody>
      </p:sp>
      <p:sp>
        <p:nvSpPr>
          <p:cNvPr id="10" name="Line Callout 2 9"/>
          <p:cNvSpPr/>
          <p:nvPr/>
        </p:nvSpPr>
        <p:spPr>
          <a:xfrm>
            <a:off x="5075386" y="4301198"/>
            <a:ext cx="2886419" cy="1817783"/>
          </a:xfrm>
          <a:prstGeom prst="borderCallout2">
            <a:avLst>
              <a:gd name="adj1" fmla="val -169"/>
              <a:gd name="adj2" fmla="val 61712"/>
              <a:gd name="adj3" fmla="val -13880"/>
              <a:gd name="adj4" fmla="val 48745"/>
              <a:gd name="adj5" fmla="val -34445"/>
              <a:gd name="adj6" fmla="val 4864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2010-</a:t>
            </a:r>
          </a:p>
          <a:p>
            <a:pPr algn="ctr"/>
            <a:r>
              <a:rPr lang="en-US" dirty="0" err="1"/>
              <a:t>DevOpsDays</a:t>
            </a:r>
            <a:r>
              <a:rPr lang="en-US" dirty="0"/>
              <a:t> spread globally</a:t>
            </a:r>
          </a:p>
          <a:p>
            <a:pPr algn="ctr"/>
            <a:r>
              <a:rPr lang="en-US" dirty="0"/>
              <a:t>OSS Tools like Chef, Puppet, Vagrant, </a:t>
            </a:r>
            <a:r>
              <a:rPr lang="en-US" dirty="0" err="1"/>
              <a:t>LogStash</a:t>
            </a:r>
            <a:r>
              <a:rPr lang="en-US" dirty="0"/>
              <a:t>, Jenkins etc. gain popularity</a:t>
            </a:r>
          </a:p>
        </p:txBody>
      </p:sp>
      <p:sp>
        <p:nvSpPr>
          <p:cNvPr id="11" name="Line Callout 2 10"/>
          <p:cNvSpPr/>
          <p:nvPr/>
        </p:nvSpPr>
        <p:spPr>
          <a:xfrm>
            <a:off x="4652790" y="1436414"/>
            <a:ext cx="2886419" cy="1817783"/>
          </a:xfrm>
          <a:prstGeom prst="borderCallout2">
            <a:avLst>
              <a:gd name="adj1" fmla="val 74071"/>
              <a:gd name="adj2" fmla="val 85"/>
              <a:gd name="adj3" fmla="val 88766"/>
              <a:gd name="adj4" fmla="val -22660"/>
              <a:gd name="adj5" fmla="val 122017"/>
              <a:gd name="adj6" fmla="val -2269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October 2009</a:t>
            </a:r>
          </a:p>
          <a:p>
            <a:pPr algn="ctr"/>
            <a:r>
              <a:rPr lang="en-US" dirty="0"/>
              <a:t>Patrick </a:t>
            </a:r>
            <a:r>
              <a:rPr lang="en-US" dirty="0" err="1"/>
              <a:t>Debois</a:t>
            </a:r>
            <a:r>
              <a:rPr lang="en-US" dirty="0"/>
              <a:t> starts “</a:t>
            </a:r>
            <a:r>
              <a:rPr lang="en-US" dirty="0" err="1"/>
              <a:t>DevOpsDays</a:t>
            </a:r>
            <a:r>
              <a:rPr lang="en-US" dirty="0"/>
              <a:t>” in Ghent, Belgium</a:t>
            </a:r>
          </a:p>
        </p:txBody>
      </p:sp>
      <p:sp>
        <p:nvSpPr>
          <p:cNvPr id="12" name="Line Callout 2 11"/>
          <p:cNvSpPr/>
          <p:nvPr/>
        </p:nvSpPr>
        <p:spPr>
          <a:xfrm>
            <a:off x="8593200" y="4301197"/>
            <a:ext cx="2886419" cy="1817783"/>
          </a:xfrm>
          <a:prstGeom prst="borderCallout2">
            <a:avLst>
              <a:gd name="adj1" fmla="val 106"/>
              <a:gd name="adj2" fmla="val 11832"/>
              <a:gd name="adj3" fmla="val -15223"/>
              <a:gd name="adj4" fmla="val -1174"/>
              <a:gd name="adj5" fmla="val -34773"/>
              <a:gd name="adj6" fmla="val -1206"/>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March 2011</a:t>
            </a:r>
          </a:p>
          <a:p>
            <a:pPr algn="ctr"/>
            <a:r>
              <a:rPr lang="en-US" dirty="0"/>
              <a:t>Cameron Haight of Gartner predicts explosion of DevOps in Global 2000 companies</a:t>
            </a:r>
          </a:p>
        </p:txBody>
      </p:sp>
      <p:cxnSp>
        <p:nvCxnSpPr>
          <p:cNvPr id="13" name="Straight Arrow Connector 12"/>
          <p:cNvCxnSpPr/>
          <p:nvPr/>
        </p:nvCxnSpPr>
        <p:spPr>
          <a:xfrm>
            <a:off x="738130" y="3646583"/>
            <a:ext cx="10615670" cy="0"/>
          </a:xfrm>
          <a:prstGeom prst="straightConnector1">
            <a:avLst/>
          </a:prstGeom>
          <a:ln w="7302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96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 </a:t>
            </a:r>
            <a:r>
              <a:rPr lang="en-US" dirty="0" err="1"/>
              <a:t>Allspaw’s</a:t>
            </a:r>
            <a:r>
              <a:rPr lang="en-US" dirty="0"/>
              <a:t> visual – Slow delivery cycles</a:t>
            </a:r>
          </a:p>
        </p:txBody>
      </p:sp>
      <p:pic>
        <p:nvPicPr>
          <p:cNvPr id="8" name="Picture 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68680" y="1098098"/>
            <a:ext cx="9238488" cy="53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rot="19380886">
            <a:off x="2267902" y="1374749"/>
            <a:ext cx="3047679" cy="2544267"/>
          </a:xfrm>
          <a:prstGeom prst="rect">
            <a:avLst/>
          </a:prstGeom>
        </p:spPr>
      </p:pic>
    </p:spTree>
    <p:extLst>
      <p:ext uri="{BB962C8B-B14F-4D97-AF65-F5344CB8AC3E}">
        <p14:creationId xmlns:p14="http://schemas.microsoft.com/office/powerpoint/2010/main" val="20731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 </a:t>
            </a:r>
            <a:r>
              <a:rPr lang="en-US" dirty="0" err="1"/>
              <a:t>Allspaw’s</a:t>
            </a:r>
            <a:r>
              <a:rPr lang="en-US" dirty="0"/>
              <a:t> visual – Fast delivery cycles</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632" y="1240864"/>
            <a:ext cx="9314688" cy="535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rot="19375491">
            <a:off x="2395259" y="1612965"/>
            <a:ext cx="2863999" cy="2218426"/>
          </a:xfrm>
          <a:prstGeom prst="rect">
            <a:avLst/>
          </a:prstGeom>
        </p:spPr>
      </p:pic>
    </p:spTree>
    <p:extLst>
      <p:ext uri="{BB962C8B-B14F-4D97-AF65-F5344CB8AC3E}">
        <p14:creationId xmlns:p14="http://schemas.microsoft.com/office/powerpoint/2010/main" val="26588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d69996e1-3d61-4686-9b63-f1b855c596ab" Revision="1" Stencil="7276b9ef-3953-4dce-a89b-ed85f20b8b93" StencilVersion="1.0"/>
</Control>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a2191c86-fc50-4add-948c-129f6b5a88d8"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0.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3.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5.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6.xml><?xml version="1.0" encoding="utf-8"?>
<ds:datastoreItem xmlns:ds="http://schemas.openxmlformats.org/officeDocument/2006/customXml" ds:itemID="{7025FDD9-4C58-4084-9F89-0E6ADD6FFF55}">
  <ds:schemaRefs>
    <ds:schemaRef ds:uri="http://purl.org/dc/elements/1.1/"/>
    <ds:schemaRef ds:uri="http://schemas.openxmlformats.org/package/2006/metadata/core-properties"/>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83cd2334-221a-48c3-9034-bfd1542dfe28"/>
    <ds:schemaRef ds:uri="http://schemas.microsoft.com/office/2006/metadata/properties"/>
  </ds:schemaRefs>
</ds:datastoreItem>
</file>

<file path=customXml/itemProps17.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8.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9.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0.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2.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4.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5.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6.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7.xml><?xml version="1.0" encoding="utf-8"?>
<ds:datastoreItem xmlns:ds="http://schemas.openxmlformats.org/officeDocument/2006/customXml" ds:itemID="{45A6F52C-ADD2-40F6-A8A5-757CD65F1511}">
  <ds:schemaRefs>
    <ds:schemaRef ds:uri="http://schemas.microsoft.com/sharepoint/v3/contenttype/forms"/>
  </ds:schemaRefs>
</ds:datastoreItem>
</file>

<file path=customXml/itemProps28.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9.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xml><?xml version="1.0" encoding="utf-8"?>
<ds:datastoreItem xmlns:ds="http://schemas.openxmlformats.org/officeDocument/2006/customXml" ds:itemID="{3422FA69-0AE7-4AE1-A63C-990E6F6F8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0.xml><?xml version="1.0" encoding="utf-8"?>
<ds:datastoreItem xmlns:ds="http://schemas.openxmlformats.org/officeDocument/2006/customXml" ds:itemID="{20C2EC17-4424-479E-9798-84E401BCE833}">
  <ds:schemaRefs>
    <ds:schemaRef ds:uri="http://schemas.microsoft.com/office/2006/metadata/properties"/>
    <ds:schemaRef ds:uri="http://schemas.microsoft.com/office/infopath/2007/PartnerControls"/>
    <ds:schemaRef ds:uri="83cd2334-221a-48c3-9034-bfd1542dfe28"/>
  </ds:schemaRefs>
</ds:datastoreItem>
</file>

<file path=customXml/itemProps3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33.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4.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5.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8.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9.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3829</TotalTime>
  <Words>100</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5</vt:i4>
      </vt:variant>
    </vt:vector>
  </HeadingPairs>
  <TitlesOfParts>
    <vt:vector size="16" baseType="lpstr">
      <vt:lpstr>Arial</vt:lpstr>
      <vt:lpstr>Calibri</vt:lpstr>
      <vt:lpstr>Consolas</vt:lpstr>
      <vt:lpstr>Segoe UI</vt:lpstr>
      <vt:lpstr>Segoe UI Light</vt:lpstr>
      <vt:lpstr>Wingdings</vt:lpstr>
      <vt:lpstr>1_Office Theme</vt:lpstr>
      <vt:lpstr>WHITE TEMPLATE</vt:lpstr>
      <vt:lpstr>TEE14 Speaker PPT Template</vt:lpstr>
      <vt:lpstr>5-30438_S4_Breakout_Template_WHT</vt:lpstr>
      <vt:lpstr>5-30536_Build_2014_Breakout_Template_White_16x9</vt:lpstr>
      <vt:lpstr>PowerPoint Presentation</vt:lpstr>
      <vt:lpstr>History of DevOps</vt:lpstr>
      <vt:lpstr>John Allspaw’s visual – Slow delivery cycles</vt:lpstr>
      <vt:lpstr>John Allspaw’s visual – Fast delivery cycles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leim@microsoft.com</dc:creator>
  <cp:lastModifiedBy>Lei Ma (LEX)</cp:lastModifiedBy>
  <cp:revision>97</cp:revision>
  <dcterms:created xsi:type="dcterms:W3CDTF">2013-02-15T23:12:42Z</dcterms:created>
  <dcterms:modified xsi:type="dcterms:W3CDTF">2016-05-08T04:36:40Z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